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78" r:id="rId5"/>
    <p:sldId id="279" r:id="rId6"/>
    <p:sldId id="286" r:id="rId7"/>
    <p:sldId id="269" r:id="rId8"/>
    <p:sldId id="270" r:id="rId9"/>
    <p:sldId id="265" r:id="rId10"/>
    <p:sldId id="271" r:id="rId11"/>
    <p:sldId id="274" r:id="rId12"/>
    <p:sldId id="275" r:id="rId13"/>
    <p:sldId id="272" r:id="rId14"/>
    <p:sldId id="273"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5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102BA8B-4CBC-4C7B-BEC7-1B74AA0F8113}" type="datetimeFigureOut">
              <a:rPr lang="en-US" smtClean="0"/>
              <a:pPr/>
              <a:t>4/6/2023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8A3087-F0A1-4A61-B3D3-2F64D2D1513C}"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102BA8B-4CBC-4C7B-BEC7-1B74AA0F8113}" type="datetimeFigureOut">
              <a:rPr lang="en-US" smtClean="0"/>
              <a:pPr/>
              <a:t>4/6/2023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8A3087-F0A1-4A61-B3D3-2F64D2D1513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102BA8B-4CBC-4C7B-BEC7-1B74AA0F8113}" type="datetimeFigureOut">
              <a:rPr lang="en-US" smtClean="0"/>
              <a:pPr/>
              <a:t>4/6/2023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8A3087-F0A1-4A61-B3D3-2F64D2D1513C}"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102BA8B-4CBC-4C7B-BEC7-1B74AA0F8113}" type="datetimeFigureOut">
              <a:rPr lang="en-US" smtClean="0"/>
              <a:pPr/>
              <a:t>4/6/2023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8A3087-F0A1-4A61-B3D3-2F64D2D1513C}"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2BA8B-4CBC-4C7B-BEC7-1B74AA0F8113}" type="datetimeFigureOut">
              <a:rPr lang="en-US" smtClean="0"/>
              <a:pPr/>
              <a:t>4/6/2023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8A3087-F0A1-4A61-B3D3-2F64D2D1513C}"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102BA8B-4CBC-4C7B-BEC7-1B74AA0F8113}" type="datetimeFigureOut">
              <a:rPr lang="en-US" smtClean="0"/>
              <a:pPr/>
              <a:t>4/6/2023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8A3087-F0A1-4A61-B3D3-2F64D2D1513C}"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102BA8B-4CBC-4C7B-BEC7-1B74AA0F8113}" type="datetimeFigureOut">
              <a:rPr lang="en-US" smtClean="0"/>
              <a:pPr/>
              <a:t>4/6/2023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F8A3087-F0A1-4A61-B3D3-2F64D2D1513C}"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102BA8B-4CBC-4C7B-BEC7-1B74AA0F8113}" type="datetimeFigureOut">
              <a:rPr lang="en-US" smtClean="0"/>
              <a:pPr/>
              <a:t>4/6/2023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F8A3087-F0A1-4A61-B3D3-2F64D2D1513C}"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2BA8B-4CBC-4C7B-BEC7-1B74AA0F8113}" type="datetimeFigureOut">
              <a:rPr lang="en-US" smtClean="0"/>
              <a:pPr/>
              <a:t>4/6/2023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F8A3087-F0A1-4A61-B3D3-2F64D2D1513C}"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2BA8B-4CBC-4C7B-BEC7-1B74AA0F8113}" type="datetimeFigureOut">
              <a:rPr lang="en-US" smtClean="0"/>
              <a:pPr/>
              <a:t>4/6/2023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8A3087-F0A1-4A61-B3D3-2F64D2D1513C}"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2BA8B-4CBC-4C7B-BEC7-1B74AA0F8113}" type="datetimeFigureOut">
              <a:rPr lang="en-US" smtClean="0"/>
              <a:pPr/>
              <a:t>4/6/2023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8A3087-F0A1-4A61-B3D3-2F64D2D1513C}"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2BA8B-4CBC-4C7B-BEC7-1B74AA0F8113}" type="datetimeFigureOut">
              <a:rPr lang="en-US" smtClean="0"/>
              <a:pPr/>
              <a:t>4/6/2023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A3087-F0A1-4A61-B3D3-2F64D2D1513C}"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Autofit/>
          </a:bodyPr>
          <a:lstStyle/>
          <a:p>
            <a:r>
              <a:rPr lang="en-US" sz="5400" b="1" i="1" dirty="0" smtClean="0">
                <a:latin typeface="Times New Roman" pitchFamily="18" charset="0"/>
                <a:cs typeface="Times New Roman" pitchFamily="18" charset="0"/>
              </a:rPr>
              <a:t>TYPES OF SHARES</a:t>
            </a:r>
            <a:endParaRPr lang="en-IN" sz="5400" b="1" i="1" dirty="0">
              <a:latin typeface="Times New Roman" pitchFamily="18" charset="0"/>
              <a:cs typeface="Times New Roman" pitchFamily="18" charset="0"/>
            </a:endParaRPr>
          </a:p>
        </p:txBody>
      </p:sp>
      <p:sp>
        <p:nvSpPr>
          <p:cNvPr id="3" name="Subtitle 2"/>
          <p:cNvSpPr>
            <a:spLocks noGrp="1"/>
          </p:cNvSpPr>
          <p:nvPr>
            <p:ph type="subTitle" idx="1"/>
          </p:nvPr>
        </p:nvSpPr>
        <p:spPr>
          <a:xfrm>
            <a:off x="571472" y="1714488"/>
            <a:ext cx="8001056" cy="4572032"/>
          </a:xfrm>
        </p:spPr>
        <p:txBody>
          <a:bodyPr>
            <a:normAutofit/>
          </a:bodyPr>
          <a:lstStyle/>
          <a:p>
            <a:endParaRPr lang="en-US" sz="3600" b="1" i="1" dirty="0" smtClean="0">
              <a:solidFill>
                <a:schemeClr val="tx1"/>
              </a:solidFill>
              <a:latin typeface="Book Antiqua" pitchFamily="18" charset="0"/>
            </a:endParaRPr>
          </a:p>
          <a:p>
            <a:r>
              <a:rPr lang="en-US" b="1" i="1" dirty="0" smtClean="0">
                <a:solidFill>
                  <a:schemeClr val="tx1"/>
                </a:solidFill>
                <a:latin typeface="Book Antiqua" pitchFamily="18" charset="0"/>
              </a:rPr>
              <a:t>A. RAMEEZA</a:t>
            </a:r>
            <a:endParaRPr lang="en-IN" b="1" i="1" dirty="0" smtClean="0">
              <a:solidFill>
                <a:schemeClr val="tx1"/>
              </a:solidFill>
              <a:latin typeface="Book Antiqua" pitchFamily="18" charset="0"/>
            </a:endParaRPr>
          </a:p>
          <a:p>
            <a:pPr marL="1371600" indent="-1371600"/>
            <a:r>
              <a:rPr lang="en-IN" b="1" i="1" dirty="0" smtClean="0">
                <a:solidFill>
                  <a:schemeClr val="tx1"/>
                </a:solidFill>
                <a:latin typeface="Book Antiqua" pitchFamily="18" charset="0"/>
              </a:rPr>
              <a:t>Assistant Professor of Commerce</a:t>
            </a:r>
          </a:p>
          <a:p>
            <a:r>
              <a:rPr lang="en-IN" b="1" i="1" dirty="0" smtClean="0">
                <a:solidFill>
                  <a:schemeClr val="tx1"/>
                </a:solidFill>
                <a:latin typeface="Book Antiqua" pitchFamily="18" charset="0"/>
              </a:rPr>
              <a:t>Jamal Mohamed College</a:t>
            </a:r>
          </a:p>
          <a:p>
            <a:r>
              <a:rPr lang="en-US" b="1" i="1" dirty="0" smtClean="0">
                <a:solidFill>
                  <a:schemeClr val="tx1"/>
                </a:solidFill>
                <a:latin typeface="Book Antiqua" pitchFamily="18" charset="0"/>
              </a:rPr>
              <a:t>(Autonomous)</a:t>
            </a:r>
          </a:p>
          <a:p>
            <a:r>
              <a:rPr lang="en-US" b="1" i="1" dirty="0" smtClean="0">
                <a:solidFill>
                  <a:schemeClr val="tx1"/>
                </a:solidFill>
                <a:latin typeface="Book Antiqua" pitchFamily="18" charset="0"/>
              </a:rPr>
              <a:t>Trichy-20.</a:t>
            </a:r>
            <a:endParaRPr lang="en-IN" dirty="0"/>
          </a:p>
        </p:txBody>
      </p:sp>
    </p:spTree>
  </p:cSld>
  <p:clrMapOvr>
    <a:masterClrMapping/>
  </p:clrMapOvr>
  <p:transition spd="med">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000" b="1" dirty="0" smtClean="0">
                <a:latin typeface="Times New Roman" pitchFamily="18" charset="0"/>
                <a:cs typeface="Times New Roman" pitchFamily="18" charset="0"/>
              </a:rPr>
              <a:t>Non-participating preference shares</a:t>
            </a:r>
            <a:endParaRPr lang="en-IN"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IN" dirty="0" smtClean="0">
                <a:latin typeface="Times New Roman" pitchFamily="18" charset="0"/>
                <a:cs typeface="Times New Roman" pitchFamily="18" charset="0"/>
              </a:rPr>
              <a:t>	</a:t>
            </a:r>
          </a:p>
          <a:p>
            <a:pPr>
              <a:buNone/>
            </a:pPr>
            <a:r>
              <a:rPr lang="en-IN" dirty="0" smtClean="0">
                <a:latin typeface="Times New Roman" pitchFamily="18" charset="0"/>
                <a:cs typeface="Times New Roman" pitchFamily="18" charset="0"/>
              </a:rPr>
              <a:t>	These shares do not yield the shareholders the additional option of earning dividends from the surplus profits earned by the company. In this case, the shareholders receive only the fixed dividend.</a:t>
            </a:r>
            <a:endParaRPr lang="en-IN" dirty="0">
              <a:latin typeface="Times New Roman" pitchFamily="18" charset="0"/>
              <a:cs typeface="Times New Roman" pitchFamily="18"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itchFamily="18" charset="0"/>
                <a:cs typeface="Times New Roman" pitchFamily="18" charset="0"/>
              </a:rPr>
              <a:t>Convertible Preference Shares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IN" dirty="0" smtClean="0"/>
              <a:t>	</a:t>
            </a:r>
          </a:p>
          <a:p>
            <a:pPr>
              <a:buNone/>
            </a:pPr>
            <a:r>
              <a:rPr lang="en-IN" dirty="0" smtClean="0">
                <a:latin typeface="Times New Roman" pitchFamily="18" charset="0"/>
                <a:cs typeface="Times New Roman" pitchFamily="18" charset="0"/>
              </a:rPr>
              <a:t>	Those Preference Shares which have the right to be converted into Equity Shares are called Convertible Preference Shares</a:t>
            </a:r>
            <a:r>
              <a:rPr lang="en-IN" dirty="0" smtClean="0"/>
              <a:t>.</a:t>
            </a:r>
            <a:endParaRPr lang="en-IN"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Non-convertible Preference Shares</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en-IN" dirty="0" smtClean="0">
              <a:latin typeface="Times New Roman" pitchFamily="18" charset="0"/>
              <a:cs typeface="Times New Roman" pitchFamily="18" charset="0"/>
            </a:endParaRPr>
          </a:p>
          <a:p>
            <a:pPr>
              <a:buNone/>
            </a:pPr>
            <a:r>
              <a:rPr lang="en-IN" dirty="0" smtClean="0">
                <a:latin typeface="Times New Roman" pitchFamily="18" charset="0"/>
                <a:cs typeface="Times New Roman" pitchFamily="18" charset="0"/>
              </a:rPr>
              <a:t>	Non-Convertible Preference Shares do not have the right to be converted into Equity Shares.</a:t>
            </a:r>
            <a:endParaRPr lang="en-IN" dirty="0">
              <a:latin typeface="Times New Roman" pitchFamily="18" charset="0"/>
              <a:cs typeface="Times New Roman" pitchFamily="18"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itchFamily="18" charset="0"/>
                <a:cs typeface="Times New Roman" pitchFamily="18" charset="0"/>
              </a:rPr>
              <a:t>Redeemable Preference Shares</a:t>
            </a:r>
            <a:endParaRPr lang="en-IN" b="1" dirty="0"/>
          </a:p>
        </p:txBody>
      </p:sp>
      <p:sp>
        <p:nvSpPr>
          <p:cNvPr id="3" name="Content Placeholder 2"/>
          <p:cNvSpPr>
            <a:spLocks noGrp="1"/>
          </p:cNvSpPr>
          <p:nvPr>
            <p:ph idx="1"/>
          </p:nvPr>
        </p:nvSpPr>
        <p:spPr/>
        <p:txBody>
          <a:bodyPr/>
          <a:lstStyle/>
          <a:p>
            <a:pPr>
              <a:buNone/>
            </a:pPr>
            <a:r>
              <a:rPr lang="en-IN" dirty="0" smtClean="0"/>
              <a:t>	</a:t>
            </a:r>
          </a:p>
          <a:p>
            <a:pPr>
              <a:buNone/>
            </a:pPr>
            <a:r>
              <a:rPr lang="en-IN" dirty="0" smtClean="0">
                <a:latin typeface="Times New Roman" pitchFamily="18" charset="0"/>
                <a:cs typeface="Times New Roman" pitchFamily="18" charset="0"/>
              </a:rPr>
              <a:t>	Redeemable preference shares are shares that can be repurchased or redeemed by the issuing company at a fixed rate and date.</a:t>
            </a:r>
            <a:endParaRPr lang="en-IN" dirty="0">
              <a:latin typeface="Times New Roman" pitchFamily="18" charset="0"/>
              <a:cs typeface="Times New Roman" pitchFamily="18"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Non-redeemable Preference Shares</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IN" dirty="0" smtClean="0"/>
              <a:t>	</a:t>
            </a:r>
          </a:p>
          <a:p>
            <a:pPr>
              <a:buNone/>
            </a:pPr>
            <a:r>
              <a:rPr lang="en-IN" dirty="0" smtClean="0">
                <a:latin typeface="Times New Roman" pitchFamily="18" charset="0"/>
                <a:cs typeface="Times New Roman" pitchFamily="18" charset="0"/>
              </a:rPr>
              <a:t>	Non-redeemable preference shares are those shares that cannot be redeemed during the entire lifetime of the company. In other words, these shares can only be redeemed at the time of winding up of the company.</a:t>
            </a:r>
            <a:endParaRPr lang="en-IN" dirty="0">
              <a:latin typeface="Times New Roman" pitchFamily="18" charset="0"/>
              <a:cs typeface="Times New Roman" pitchFamily="18"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926" y="2214554"/>
            <a:ext cx="2643206" cy="1785950"/>
          </a:xfrm>
        </p:spPr>
        <p:txBody>
          <a:bodyPr>
            <a:normAutofit/>
          </a:bodyPr>
          <a:lstStyle/>
          <a:p>
            <a:endParaRPr lang="en-IN" sz="3200" b="1" i="1" dirty="0">
              <a:latin typeface="Castellar"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28596" y="428604"/>
            <a:ext cx="8286808" cy="6000792"/>
          </a:xfrm>
          <a:prstGeom prst="rect">
            <a:avLst/>
          </a:prstGeom>
          <a:noFill/>
          <a:ln w="9525">
            <a:noFill/>
            <a:miter lim="800000"/>
            <a:headEnd/>
            <a:tailEnd/>
          </a:ln>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latin typeface="Times New Roman" pitchFamily="18" charset="0"/>
                <a:cs typeface="Times New Roman" pitchFamily="18" charset="0"/>
              </a:rPr>
              <a:t>SHARES</a:t>
            </a:r>
            <a:endParaRPr lang="en-IN" sz="6000" b="1" dirty="0">
              <a:latin typeface="Times New Roman" pitchFamily="18" charset="0"/>
              <a:cs typeface="Times New Roman" pitchFamily="18" charset="0"/>
            </a:endParaRPr>
          </a:p>
        </p:txBody>
      </p:sp>
      <p:pic>
        <p:nvPicPr>
          <p:cNvPr id="1026" name="Picture 2"/>
          <p:cNvPicPr>
            <a:picLocks noGrp="1" noChangeAspect="1" noChangeArrowheads="1"/>
          </p:cNvPicPr>
          <p:nvPr>
            <p:ph sz="half" idx="1"/>
          </p:nvPr>
        </p:nvPicPr>
        <p:blipFill>
          <a:blip r:embed="rId2"/>
          <a:stretch>
            <a:fillRect/>
          </a:stretch>
        </p:blipFill>
        <p:spPr bwMode="auto">
          <a:xfrm>
            <a:off x="571472" y="1928802"/>
            <a:ext cx="3471864" cy="3857652"/>
          </a:xfrm>
          <a:prstGeom prst="rect">
            <a:avLst/>
          </a:prstGeom>
          <a:noFill/>
          <a:ln w="9525">
            <a:noFill/>
            <a:miter lim="800000"/>
            <a:headEnd/>
            <a:tailEnd/>
          </a:ln>
          <a:effectLst/>
        </p:spPr>
      </p:pic>
      <p:sp>
        <p:nvSpPr>
          <p:cNvPr id="6" name="Content Placeholder 5"/>
          <p:cNvSpPr>
            <a:spLocks noGrp="1"/>
          </p:cNvSpPr>
          <p:nvPr>
            <p:ph sz="half" idx="2"/>
          </p:nvPr>
        </p:nvSpPr>
        <p:spPr>
          <a:xfrm>
            <a:off x="4071934" y="1600200"/>
            <a:ext cx="5072066" cy="4614882"/>
          </a:xfrm>
        </p:spPr>
        <p:txBody>
          <a:bodyPr>
            <a:noAutofit/>
          </a:bodyPr>
          <a:lstStyle/>
          <a:p>
            <a:pPr>
              <a:buNone/>
            </a:pPr>
            <a:r>
              <a:rPr lang="en-IN" sz="3200" dirty="0" smtClean="0">
                <a:latin typeface="Times New Roman" pitchFamily="18" charset="0"/>
                <a:cs typeface="Times New Roman" pitchFamily="18" charset="0"/>
              </a:rPr>
              <a:t>	</a:t>
            </a:r>
          </a:p>
          <a:p>
            <a:pPr>
              <a:buNone/>
            </a:pPr>
            <a:r>
              <a:rPr lang="en-IN" sz="3200" dirty="0" smtClean="0">
                <a:latin typeface="Times New Roman" pitchFamily="18" charset="0"/>
                <a:cs typeface="Times New Roman" pitchFamily="18" charset="0"/>
              </a:rPr>
              <a:t>	share is a percentage of ownership in a company or a financial asset. Investors who hold shares of any company are known as shareholders.</a:t>
            </a:r>
            <a:endParaRPr lang="en-IN" sz="3200" dirty="0">
              <a:latin typeface="Times New Roman" pitchFamily="18" charset="0"/>
              <a:cs typeface="Times New Roman" pitchFamily="18"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itchFamily="18" charset="0"/>
                <a:cs typeface="Times New Roman" pitchFamily="18" charset="0"/>
              </a:rPr>
              <a:t>Types of Shares</a:t>
            </a:r>
            <a:endParaRPr lang="en-IN" sz="5400" b="1"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IN" sz="4800" b="1" dirty="0" smtClean="0">
                <a:latin typeface="Times New Roman" pitchFamily="18" charset="0"/>
                <a:cs typeface="Times New Roman" pitchFamily="18" charset="0"/>
              </a:rPr>
              <a:t>Equity Shares</a:t>
            </a:r>
            <a:endParaRPr lang="en-IN" sz="4800" b="1" dirty="0"/>
          </a:p>
        </p:txBody>
      </p:sp>
      <p:pic>
        <p:nvPicPr>
          <p:cNvPr id="5" name="Picture 2"/>
          <p:cNvPicPr>
            <a:picLocks noGrp="1" noChangeAspect="1" noChangeArrowheads="1"/>
          </p:cNvPicPr>
          <p:nvPr>
            <p:ph sz="half" idx="1"/>
          </p:nvPr>
        </p:nvPicPr>
        <p:blipFill>
          <a:blip r:embed="rId2"/>
          <a:stretch>
            <a:fillRect/>
          </a:stretch>
        </p:blipFill>
        <p:spPr bwMode="auto">
          <a:xfrm>
            <a:off x="457200" y="1785926"/>
            <a:ext cx="4038600" cy="3786214"/>
          </a:xfrm>
          <a:prstGeom prst="rect">
            <a:avLst/>
          </a:prstGeom>
          <a:noFill/>
          <a:ln w="9525">
            <a:noFill/>
            <a:miter lim="800000"/>
            <a:headEnd/>
            <a:tailEnd/>
          </a:ln>
          <a:effectLst/>
        </p:spPr>
      </p:pic>
      <p:sp>
        <p:nvSpPr>
          <p:cNvPr id="4" name="Content Placeholder 3"/>
          <p:cNvSpPr>
            <a:spLocks noGrp="1"/>
          </p:cNvSpPr>
          <p:nvPr>
            <p:ph sz="half" idx="2"/>
          </p:nvPr>
        </p:nvSpPr>
        <p:spPr/>
        <p:txBody>
          <a:bodyPr>
            <a:normAutofit/>
          </a:bodyPr>
          <a:lstStyle/>
          <a:p>
            <a:pPr>
              <a:buNone/>
            </a:pPr>
            <a:r>
              <a:rPr lang="en-IN" dirty="0" smtClean="0"/>
              <a:t>	</a:t>
            </a:r>
            <a:r>
              <a:rPr lang="en-IN" sz="3200" dirty="0" smtClean="0">
                <a:latin typeface="Times New Roman" pitchFamily="18" charset="0"/>
                <a:cs typeface="Times New Roman" pitchFamily="18" charset="0"/>
              </a:rPr>
              <a:t>The equity </a:t>
            </a:r>
            <a:r>
              <a:rPr lang="en-IN" sz="3200" smtClean="0">
                <a:latin typeface="Times New Roman" pitchFamily="18" charset="0"/>
                <a:cs typeface="Times New Roman" pitchFamily="18" charset="0"/>
              </a:rPr>
              <a:t>shares  </a:t>
            </a:r>
            <a:r>
              <a:rPr lang="en-IN" sz="3200" dirty="0" smtClean="0">
                <a:latin typeface="Times New Roman" pitchFamily="18" charset="0"/>
                <a:cs typeface="Times New Roman" pitchFamily="18" charset="0"/>
              </a:rPr>
              <a:t>are those shares on which the dividend is paid after the dividend on fixed rate has been paid on preference shares. </a:t>
            </a:r>
            <a:endParaRPr lang="en-IN" sz="3200" dirty="0">
              <a:latin typeface="Times New Roman" pitchFamily="18" charset="0"/>
              <a:cs typeface="Times New Roman" pitchFamily="18"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smtClean="0"/>
              <a:t>	</a:t>
            </a:r>
            <a:r>
              <a:rPr lang="en-IN" sz="5400" b="1" dirty="0" smtClean="0">
                <a:latin typeface="Times New Roman" pitchFamily="18" charset="0"/>
                <a:cs typeface="Times New Roman" pitchFamily="18" charset="0"/>
              </a:rPr>
              <a:t>Preference shares </a:t>
            </a:r>
            <a:endParaRPr lang="en-IN" sz="5400" b="1" dirty="0"/>
          </a:p>
        </p:txBody>
      </p:sp>
      <p:sp>
        <p:nvSpPr>
          <p:cNvPr id="4" name="Content Placeholder 3"/>
          <p:cNvSpPr>
            <a:spLocks noGrp="1"/>
          </p:cNvSpPr>
          <p:nvPr>
            <p:ph sz="half" idx="2"/>
          </p:nvPr>
        </p:nvSpPr>
        <p:spPr>
          <a:xfrm>
            <a:off x="3786182" y="1785926"/>
            <a:ext cx="5357818" cy="4286280"/>
          </a:xfrm>
        </p:spPr>
        <p:txBody>
          <a:bodyPr>
            <a:noAutofit/>
          </a:bodyPr>
          <a:lstStyle/>
          <a:p>
            <a:pPr>
              <a:buNone/>
            </a:pPr>
            <a:r>
              <a:rPr lang="en-IN" sz="3200" dirty="0" smtClean="0"/>
              <a:t>	</a:t>
            </a:r>
            <a:r>
              <a:rPr lang="en-IN" sz="3200" dirty="0" smtClean="0">
                <a:latin typeface="Times New Roman" pitchFamily="18" charset="0"/>
                <a:cs typeface="Times New Roman" pitchFamily="18" charset="0"/>
              </a:rPr>
              <a:t>Preference shares are those shares which carry with them preferential rights for their holders, i.e, preferential right as to fixed rate of dividend &amp; as to repayment of capital at the time of winding up of the Company.</a:t>
            </a:r>
            <a:endParaRPr lang="en-IN" sz="3200" dirty="0">
              <a:latin typeface="Times New Roman" pitchFamily="18" charset="0"/>
              <a:cs typeface="Times New Roman" pitchFamily="18" charset="0"/>
            </a:endParaRPr>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357158" y="1643050"/>
            <a:ext cx="3500462" cy="4500594"/>
          </a:xfrm>
          <a:prstGeom prst="rect">
            <a:avLst/>
          </a:prstGeom>
          <a:noFill/>
          <a:ln w="9525">
            <a:noFill/>
            <a:miter lim="800000"/>
            <a:headEnd/>
            <a:tailEnd/>
          </a:ln>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000132"/>
          </a:xfrm>
        </p:spPr>
        <p:txBody>
          <a:bodyPr>
            <a:normAutofit/>
          </a:bodyPr>
          <a:lstStyle/>
          <a:p>
            <a:r>
              <a:rPr lang="en-US" sz="3600" b="1" dirty="0" smtClean="0">
                <a:latin typeface="Times New Roman" pitchFamily="18" charset="0"/>
                <a:cs typeface="Times New Roman" pitchFamily="18" charset="0"/>
              </a:rPr>
              <a:t>Types of Preference Shares</a:t>
            </a:r>
            <a:endParaRPr lang="en-IN" sz="3600" b="1" dirty="0">
              <a:latin typeface="Times New Roman" pitchFamily="18" charset="0"/>
              <a:cs typeface="Times New Roman" pitchFamily="18" charset="0"/>
            </a:endParaRPr>
          </a:p>
        </p:txBody>
      </p:sp>
      <p:pic>
        <p:nvPicPr>
          <p:cNvPr id="30722" name="Picture 2"/>
          <p:cNvPicPr>
            <a:picLocks noChangeAspect="1" noChangeArrowheads="1"/>
          </p:cNvPicPr>
          <p:nvPr/>
        </p:nvPicPr>
        <p:blipFill>
          <a:blip r:embed="rId2"/>
          <a:srcRect/>
          <a:stretch>
            <a:fillRect/>
          </a:stretch>
        </p:blipFill>
        <p:spPr bwMode="auto">
          <a:xfrm>
            <a:off x="1643042" y="1428736"/>
            <a:ext cx="5929354" cy="442915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1143000"/>
          </a:xfrm>
        </p:spPr>
        <p:txBody>
          <a:bodyPr>
            <a:normAutofit fontScale="90000"/>
          </a:bodyPr>
          <a:lstStyle/>
          <a:p>
            <a:r>
              <a:rPr lang="en-US" sz="5300" b="1" dirty="0" smtClean="0">
                <a:latin typeface="Times New Roman" pitchFamily="18" charset="0"/>
                <a:cs typeface="Times New Roman" pitchFamily="18" charset="0"/>
              </a:rPr>
              <a:t>Cumulative Preference Shares</a:t>
            </a:r>
            <a:r>
              <a:rPr lang="en-US" b="1" dirty="0" smtClean="0"/>
              <a:t/>
            </a:r>
            <a:br>
              <a:rPr lang="en-US" b="1" dirty="0" smtClean="0"/>
            </a:br>
            <a:endParaRPr lang="en-IN" b="1"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a:t>
            </a:r>
            <a:r>
              <a:rPr lang="en-IN" dirty="0" smtClean="0"/>
              <a:t> </a:t>
            </a:r>
            <a:r>
              <a:rPr lang="en-IN" dirty="0" smtClean="0">
                <a:latin typeface="Times New Roman" pitchFamily="18" charset="0"/>
                <a:cs typeface="Times New Roman" pitchFamily="18" charset="0"/>
              </a:rPr>
              <a:t>Cumulative Preference Shares are those Preference Shares which carry right to receive arrears of dividend before the company makes payment to Equity Shareholders.</a:t>
            </a:r>
            <a:endParaRPr lang="en-US" dirty="0" smtClean="0">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smtClean="0">
                <a:latin typeface="Times New Roman" pitchFamily="18" charset="0"/>
                <a:cs typeface="Times New Roman" pitchFamily="18" charset="0"/>
              </a:rPr>
              <a:t>Non-Cumulative Preference Shares</a:t>
            </a:r>
            <a:r>
              <a:rPr lang="en-US" b="1" dirty="0" smtClean="0">
                <a:solidFill>
                  <a:schemeClr val="bg1"/>
                </a:solidFill>
              </a:rPr>
              <a:t/>
            </a:r>
            <a:br>
              <a:rPr lang="en-US" b="1" dirty="0" smtClean="0">
                <a:solidFill>
                  <a:schemeClr val="bg1"/>
                </a:solidFill>
              </a:rPr>
            </a:br>
            <a:endParaRPr lang="en-IN" b="1" dirty="0">
              <a:solidFill>
                <a:schemeClr val="bg1"/>
              </a:solidFill>
            </a:endParaRPr>
          </a:p>
        </p:txBody>
      </p:sp>
      <p:sp>
        <p:nvSpPr>
          <p:cNvPr id="3" name="Content Placeholder 2"/>
          <p:cNvSpPr>
            <a:spLocks noGrp="1"/>
          </p:cNvSpPr>
          <p:nvPr>
            <p:ph idx="1"/>
          </p:nvPr>
        </p:nvSpPr>
        <p:spPr/>
        <p:txBody>
          <a:bodyPr/>
          <a:lstStyle/>
          <a:p>
            <a:pPr>
              <a:buNone/>
            </a:pPr>
            <a:r>
              <a:rPr lang="en-US" dirty="0" smtClean="0"/>
              <a:t>	</a:t>
            </a:r>
          </a:p>
          <a:p>
            <a:pPr>
              <a:buNone/>
            </a:pPr>
            <a:r>
              <a:rPr lang="en-IN" dirty="0" smtClean="0"/>
              <a:t> 	</a:t>
            </a:r>
            <a:r>
              <a:rPr lang="en-IN" dirty="0" smtClean="0">
                <a:latin typeface="Times New Roman" pitchFamily="18" charset="0"/>
                <a:cs typeface="Times New Roman" pitchFamily="18" charset="0"/>
              </a:rPr>
              <a:t>Non-Cumulative Preference shares do not carry any rights for receiving arrears of the dividend</a:t>
            </a:r>
            <a:endParaRPr lang="en-IN" dirty="0">
              <a:latin typeface="Times New Roman" pitchFamily="18" charset="0"/>
              <a:cs typeface="Times New Roman" pitchFamily="18"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b="1" dirty="0" smtClean="0">
                <a:latin typeface="Times New Roman" pitchFamily="18" charset="0"/>
                <a:cs typeface="Times New Roman" pitchFamily="18" charset="0"/>
              </a:rPr>
              <a:t>Participating preference shares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en-IN" dirty="0" smtClean="0"/>
          </a:p>
          <a:p>
            <a:pPr>
              <a:buNone/>
            </a:pPr>
            <a:r>
              <a:rPr lang="en-IN" dirty="0" smtClean="0"/>
              <a:t>	</a:t>
            </a:r>
          </a:p>
          <a:p>
            <a:pPr>
              <a:buNone/>
            </a:pPr>
            <a:r>
              <a:rPr lang="en-IN" dirty="0" smtClean="0">
                <a:latin typeface="Times New Roman" pitchFamily="18" charset="0"/>
                <a:cs typeface="Times New Roman" pitchFamily="18" charset="0"/>
              </a:rPr>
              <a:t>	These shareholders enjoy fixed dividends and also share a part of the surplus profit of the company along with equity shareholders.</a:t>
            </a:r>
            <a:endParaRPr lang="en-IN" dirty="0">
              <a:latin typeface="Times New Roman" pitchFamily="18" charset="0"/>
              <a:cs typeface="Times New Roman" pitchFamily="18" charset="0"/>
            </a:endParaRPr>
          </a:p>
        </p:txBody>
      </p:sp>
    </p:spTree>
  </p:cSld>
  <p:clrMapOvr>
    <a:masterClrMapping/>
  </p:clrMapOvr>
  <p:transition spd="med"/>
</p:sld>
</file>

<file path=ppt/theme/theme1.xml><?xml version="1.0" encoding="utf-8"?>
<a:theme xmlns:a="http://schemas.openxmlformats.org/drawingml/2006/main" name="Office Theme">
  <a:themeElements>
    <a:clrScheme name="Custom 1">
      <a:dk1>
        <a:srgbClr val="FE19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541</TotalTime>
  <Words>52</Words>
  <Application>Microsoft Office PowerPoint</Application>
  <PresentationFormat>On-screen Show (4:3)</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TYPES OF SHARES</vt:lpstr>
      <vt:lpstr>SHARES</vt:lpstr>
      <vt:lpstr>Types of Shares</vt:lpstr>
      <vt:lpstr>Equity Shares</vt:lpstr>
      <vt:lpstr> Preference shares </vt:lpstr>
      <vt:lpstr>Types of Preference Shares</vt:lpstr>
      <vt:lpstr>Cumulative Preference Shares </vt:lpstr>
      <vt:lpstr>Non-Cumulative Preference Shares </vt:lpstr>
      <vt:lpstr>Participating preference shares</vt:lpstr>
      <vt:lpstr>Non-participating preference shares</vt:lpstr>
      <vt:lpstr>Convertible Preference Shares</vt:lpstr>
      <vt:lpstr>Non-convertible Preference Shares</vt:lpstr>
      <vt:lpstr>Redeemable Preference Shares</vt:lpstr>
      <vt:lpstr>Non-redeemable Preference Shares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dell</dc:creator>
  <cp:lastModifiedBy>dell</cp:lastModifiedBy>
  <cp:revision>62</cp:revision>
  <dcterms:created xsi:type="dcterms:W3CDTF">2022-05-18T19:23:52Z</dcterms:created>
  <dcterms:modified xsi:type="dcterms:W3CDTF">2023-04-06T16:48:35Z</dcterms:modified>
</cp:coreProperties>
</file>